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4000"/>
  <p:notesSz cx="6858000" cy="9144000"/>
  <p:embeddedFontLst>
    <p:embeddedFont>
      <p:font typeface="Montserrat SemiBold"/>
      <p:regular r:id="rId31"/>
      <p:bold r:id="rId32"/>
      <p:italic r:id="rId33"/>
      <p:boldItalic r:id="rId34"/>
    </p:embeddedFont>
    <p:embeddedFont>
      <p:font typeface="Montserrat"/>
      <p:regular r:id="rId35"/>
      <p:bold r:id="rId36"/>
      <p:italic r:id="rId37"/>
      <p:boldItalic r:id="rId38"/>
    </p:embeddedFont>
    <p:embeddedFont>
      <p:font typeface="Montserrat Medium"/>
      <p:regular r:id="rId39"/>
      <p:bold r:id="rId40"/>
      <p:italic r:id="rId41"/>
      <p:boldItalic r:id="rId42"/>
    </p:embeddedFont>
    <p:embeddedFont>
      <p:font typeface="Helvetica Neue"/>
      <p:regular r:id="rId43"/>
      <p:bold r:id="rId44"/>
      <p:italic r:id="rId45"/>
      <p:boldItalic r:id="rId46"/>
    </p:embeddedFont>
    <p:embeddedFont>
      <p:font typeface="Helvetica Neue Light"/>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Medium-bold.fntdata"/><Relationship Id="rId42" Type="http://schemas.openxmlformats.org/officeDocument/2006/relationships/font" Target="fonts/MontserratMedium-boldItalic.fntdata"/><Relationship Id="rId41" Type="http://schemas.openxmlformats.org/officeDocument/2006/relationships/font" Target="fonts/MontserratMedium-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HelveticaNeueLight-bold.fntdata"/><Relationship Id="rId47" Type="http://schemas.openxmlformats.org/officeDocument/2006/relationships/font" Target="fonts/HelveticaNeueLight-regular.fntdata"/><Relationship Id="rId49" Type="http://schemas.openxmlformats.org/officeDocument/2006/relationships/font" Target="fonts/HelveticaNeueLight-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SemiBold-regular.fntdata"/><Relationship Id="rId30" Type="http://schemas.openxmlformats.org/officeDocument/2006/relationships/slide" Target="slides/slide26.xml"/><Relationship Id="rId33" Type="http://schemas.openxmlformats.org/officeDocument/2006/relationships/font" Target="fonts/MontserratSemiBold-italic.fntdata"/><Relationship Id="rId32" Type="http://schemas.openxmlformats.org/officeDocument/2006/relationships/font" Target="fonts/MontserratSemiBold-bold.fntdata"/><Relationship Id="rId35" Type="http://schemas.openxmlformats.org/officeDocument/2006/relationships/font" Target="fonts/Montserrat-regular.fntdata"/><Relationship Id="rId34" Type="http://schemas.openxmlformats.org/officeDocument/2006/relationships/font" Target="fonts/MontserratSemiBold-boldItalic.fntdata"/><Relationship Id="rId37" Type="http://schemas.openxmlformats.org/officeDocument/2006/relationships/font" Target="fonts/Montserrat-italic.fntdata"/><Relationship Id="rId36" Type="http://schemas.openxmlformats.org/officeDocument/2006/relationships/font" Target="fonts/Montserrat-bold.fntdata"/><Relationship Id="rId39" Type="http://schemas.openxmlformats.org/officeDocument/2006/relationships/font" Target="fonts/MontserratMedium-regular.fntdata"/><Relationship Id="rId38" Type="http://schemas.openxmlformats.org/officeDocument/2006/relationships/font" Target="fonts/Montserrat-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schemas.openxmlformats.org/officeDocument/2006/relationships/font" Target="fonts/HelveticaNeueLight-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support@parkrun.com"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34521f3d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1234521f3d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6a27591936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6a27591936_0_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solidFill>
                  <a:schemeClr val="dk1"/>
                </a:solidFill>
              </a:rPr>
              <a:t>Participation at parkrun including v</a:t>
            </a:r>
            <a:r>
              <a:rPr lang="en-US">
                <a:solidFill>
                  <a:schemeClr val="dk1"/>
                </a:solidFill>
              </a:rPr>
              <a:t>olunteering is a great way to meet new people, learn new skills, build confidence, have heaps of fun and is one of the best ways to improve your health and happiness.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8c579bf771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8c579bf771_0_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272727"/>
                </a:solidFill>
                <a:highlight>
                  <a:srgbClr val="FFFFFF"/>
                </a:highlight>
                <a:latin typeface="Montserrat"/>
                <a:ea typeface="Montserrat"/>
                <a:cs typeface="Montserrat"/>
                <a:sym typeface="Montserrat"/>
              </a:rPr>
              <a:t>We recognise that designing and implementing programs to assist with rehabilitation and contribute towards successful reintegration are a complex challenge and there is no silver bullet that can prevent re-offending. However our experience to date shows that parkrun’s inherent nature of incorporating physical activity, volunteering, education and skill development into our events does have a role to play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or volunteer or </a:t>
            </a:r>
            <a:r>
              <a:rPr lang="en-US"/>
              <a:t>simply</a:t>
            </a:r>
            <a:r>
              <a:rPr lang="en-US" sz="2200">
                <a:latin typeface="Helvetica Neue"/>
                <a:ea typeface="Helvetica Neue"/>
                <a:cs typeface="Helvetica Neue"/>
                <a:sym typeface="Helvetica Neue"/>
              </a:rPr>
              <a:t> spectate and socialise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4" name="Google Shape;194;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6a27591936_0_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6a27591936_0_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272727"/>
                </a:solidFill>
                <a:highlight>
                  <a:srgbClr val="FFFFFF"/>
                </a:highlight>
                <a:latin typeface="Montserrat"/>
                <a:ea typeface="Montserrat"/>
                <a:cs typeface="Montserrat"/>
                <a:sym typeface="Montserrat"/>
              </a:rPr>
              <a:t>Prisoners who have been introduced to parkrun whilst in prison in the UK and Ireland have spoken about how it has positively impacted their lifestyle choices in terms of diet, hydration and sleep and how this leads to better energy levels and moods and contributes to a more positive atmosphere within the prison.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8c579bf771_0_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8c579bf771_0_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272727"/>
                </a:solidFill>
                <a:highlight>
                  <a:srgbClr val="FFFFFF"/>
                </a:highlight>
                <a:latin typeface="Montserrat"/>
                <a:ea typeface="Montserrat"/>
                <a:cs typeface="Montserrat"/>
                <a:sym typeface="Montserrat"/>
              </a:rPr>
              <a:t>One participant who was on the start line of that first ever event at HMP Haverigg, credits parkrun for helping him carve out a new life outside of prison, he says “when you come out of prison, getting back on your feet is hard, especially financially. So, having something free, and regular, was amazing for me. I now have a full-time job and have been reunited with my son. I have a simple life which I am truly grateful for”.</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6a27591936_0_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6a27591936_0_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19" name="Google Shape;21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234521f3d_0_1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g21234521f3d_0_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1234521f3d_0_3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4" name="Google Shape;224;g21234521f3d_0_3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1234521f3d_0_44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29" name="Google Shape;229;g21234521f3d_0_4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1234521f3d_0_55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37" name="Google Shape;237;g21234521f3d_0_5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43" name="Google Shape;243;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8" name="Google Shape;248;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1234521f3d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5" name="Google Shape;255;g21234521f3d_1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We invite anyone who works in a correctional </a:t>
            </a:r>
            <a:r>
              <a:rPr lang="en-US"/>
              <a:t>facility</a:t>
            </a:r>
            <a:r>
              <a:rPr lang="en-US"/>
              <a:t> to get in touch with us to find out more about introducing parkrun. </a:t>
            </a:r>
            <a:r>
              <a:rPr lang="en-US"/>
              <a:t>Please</a:t>
            </a:r>
            <a:r>
              <a:rPr lang="en-US"/>
              <a:t> email </a:t>
            </a:r>
            <a:r>
              <a:rPr lang="en-US" u="sng">
                <a:solidFill>
                  <a:schemeClr val="hlink"/>
                </a:solidFill>
                <a:hlinkClick r:id="rId2"/>
              </a:rPr>
              <a:t>support@parkrun.com</a:t>
            </a:r>
            <a:r>
              <a:rPr lang="en-US"/>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1234521f3d_0_78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62" name="Google Shape;262;g21234521f3d_0_7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1234521f3d_0_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g21234521f3d_0_2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This was the start line of the first parkrun in London in 2004: 13 runners supported by five volunteers followed by a coffee in the park cafe.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1</a:t>
            </a:r>
            <a:r>
              <a:rPr lang="en-US"/>
              <a:t>8</a:t>
            </a:r>
            <a:r>
              <a:rPr lang="en-US" sz="2200">
                <a:latin typeface="Helvetica Neue"/>
                <a:ea typeface="Helvetica Neue"/>
                <a:cs typeface="Helvetica Neue"/>
                <a:sym typeface="Helvetica Neue"/>
              </a:rPr>
              <a:t> years later the model hasn’t changed.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What also hasn’t changed is the fundamental reason people come to parkrun.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who conceived the idea, was in his forties and going through a bit of a midlife crisis. He’d been sacked from his job, his marriage had broken down, and he’d suffered an injury that would keep him away from running club competitions for a couple of years. </a:t>
            </a:r>
            <a:r>
              <a:rPr lang="en-US"/>
              <a:t>Paul had become</a:t>
            </a:r>
            <a:r>
              <a:rPr lang="en-US" sz="2200">
                <a:latin typeface="Helvetica Neue"/>
                <a:ea typeface="Helvetica Neue"/>
                <a:cs typeface="Helvetica Neue"/>
                <a:sym typeface="Helvetica Neue"/>
              </a:rPr>
              <a:t> disconnected from </a:t>
            </a:r>
            <a:r>
              <a:rPr lang="en-US"/>
              <a:t>his neighbourhood</a:t>
            </a:r>
            <a:r>
              <a:rPr lang="en-US" sz="2200">
                <a:latin typeface="Helvetica Neue"/>
                <a:ea typeface="Helvetica Neue"/>
                <a:cs typeface="Helvetica Neue"/>
                <a:sym typeface="Helvetica Neue"/>
              </a:rPr>
              <a:t> and recognised he needed to bring his friends to him.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6a2759193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6a27591936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8c579bf77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8c579bf77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56" name="Google Shape;15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12.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2.png"/><Relationship Id="rId2" Type="http://schemas.openxmlformats.org/officeDocument/2006/relationships/image" Target="../media/image6.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2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15.png"/><Relationship Id="rId6"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www.youtube.com/watch?v=RtxPjzfzyQk" TargetMode="External"/><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9.jp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367625" y="-302625"/>
            <a:ext cx="24751626" cy="165212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4"/>
          <p:cNvSpPr txBox="1"/>
          <p:nvPr/>
        </p:nvSpPr>
        <p:spPr>
          <a:xfrm>
            <a:off x="2533525" y="2650025"/>
            <a:ext cx="17064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164" name="Google Shape;164;p24"/>
          <p:cNvSpPr txBox="1"/>
          <p:nvPr/>
        </p:nvSpPr>
        <p:spPr>
          <a:xfrm>
            <a:off x="1689025" y="2009350"/>
            <a:ext cx="20122500" cy="9789600"/>
          </a:xfrm>
          <a:prstGeom prst="rect">
            <a:avLst/>
          </a:prstGeom>
          <a:noFill/>
          <a:ln>
            <a:noFill/>
          </a:ln>
        </p:spPr>
        <p:txBody>
          <a:bodyPr anchorCtr="0" anchor="t" bIns="91425" lIns="91425" spcFirstLastPara="1" rIns="91425" wrap="square" tIns="91425">
            <a:spAutoFit/>
          </a:bodyPr>
          <a:lstStyle/>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A beginner-friendly form of </a:t>
            </a:r>
            <a:r>
              <a:rPr b="1" lang="en-US" sz="4800">
                <a:solidFill>
                  <a:schemeClr val="lt1"/>
                </a:solidFill>
                <a:latin typeface="Montserrat"/>
                <a:ea typeface="Montserrat"/>
                <a:cs typeface="Montserrat"/>
                <a:sym typeface="Montserrat"/>
              </a:rPr>
              <a:t>active participation </a:t>
            </a:r>
            <a:r>
              <a:rPr lang="en-US" sz="4800">
                <a:solidFill>
                  <a:schemeClr val="lt1"/>
                </a:solidFill>
                <a:latin typeface="Montserrat"/>
                <a:ea typeface="Montserrat"/>
                <a:cs typeface="Montserrat"/>
                <a:sym typeface="Montserrat"/>
              </a:rPr>
              <a:t>- no time limits or ongoing </a:t>
            </a:r>
            <a:r>
              <a:rPr lang="en-US" sz="4800">
                <a:solidFill>
                  <a:schemeClr val="lt1"/>
                </a:solidFill>
                <a:latin typeface="Montserrat"/>
                <a:ea typeface="Montserrat"/>
                <a:cs typeface="Montserrat"/>
                <a:sym typeface="Montserrat"/>
              </a:rPr>
              <a:t>commitment</a:t>
            </a:r>
            <a:r>
              <a:rPr lang="en-US" sz="4800">
                <a:solidFill>
                  <a:schemeClr val="lt1"/>
                </a:solidFill>
                <a:latin typeface="Montserrat"/>
                <a:ea typeface="Montserrat"/>
                <a:cs typeface="Montserrat"/>
                <a:sym typeface="Montserrat"/>
              </a:rPr>
              <a:t> required</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Each participant can take part at</a:t>
            </a:r>
            <a:r>
              <a:rPr lang="en-US" sz="4800">
                <a:solidFill>
                  <a:schemeClr val="lt1"/>
                </a:solidFill>
                <a:latin typeface="Montserrat Medium"/>
                <a:ea typeface="Montserrat Medium"/>
                <a:cs typeface="Montserrat Medium"/>
                <a:sym typeface="Montserrat Medium"/>
              </a:rPr>
              <a:t> </a:t>
            </a:r>
            <a:r>
              <a:rPr b="1" lang="en-US" sz="4800">
                <a:solidFill>
                  <a:schemeClr val="lt1"/>
                </a:solidFill>
                <a:latin typeface="Montserrat"/>
                <a:ea typeface="Montserrat"/>
                <a:cs typeface="Montserrat"/>
                <a:sym typeface="Montserrat"/>
              </a:rPr>
              <a:t>their own pace </a:t>
            </a:r>
            <a:r>
              <a:rPr lang="en-US" sz="4800">
                <a:solidFill>
                  <a:schemeClr val="lt1"/>
                </a:solidFill>
                <a:latin typeface="Montserrat"/>
                <a:ea typeface="Montserrat"/>
                <a:cs typeface="Montserrat"/>
                <a:sym typeface="Montserrat"/>
              </a:rPr>
              <a:t>and gradually build up distance completed</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Encouraging way to </a:t>
            </a:r>
            <a:r>
              <a:rPr b="1" lang="en-US" sz="4800">
                <a:solidFill>
                  <a:schemeClr val="lt1"/>
                </a:solidFill>
                <a:latin typeface="Montserrat"/>
                <a:ea typeface="Montserrat"/>
                <a:cs typeface="Montserrat"/>
                <a:sym typeface="Montserrat"/>
              </a:rPr>
              <a:t>enjoy the outdoors</a:t>
            </a:r>
            <a:r>
              <a:rPr lang="en-US" sz="4800">
                <a:solidFill>
                  <a:schemeClr val="lt1"/>
                </a:solidFill>
                <a:latin typeface="Montserrat Medium"/>
                <a:ea typeface="Montserrat Medium"/>
                <a:cs typeface="Montserrat Medium"/>
                <a:sym typeface="Montserrat Medium"/>
              </a:rPr>
              <a:t> </a:t>
            </a:r>
            <a:r>
              <a:rPr lang="en-US" sz="4800">
                <a:solidFill>
                  <a:schemeClr val="lt1"/>
                </a:solidFill>
                <a:latin typeface="Montserrat"/>
                <a:ea typeface="Montserrat"/>
                <a:cs typeface="Montserrat"/>
                <a:sym typeface="Montserrat"/>
              </a:rPr>
              <a:t>in a social setting</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Free</a:t>
            </a:r>
            <a:r>
              <a:rPr lang="en-US" sz="4800">
                <a:solidFill>
                  <a:schemeClr val="lt1"/>
                </a:solidFill>
                <a:latin typeface="Montserrat Medium"/>
                <a:ea typeface="Montserrat Medium"/>
                <a:cs typeface="Montserrat Medium"/>
                <a:sym typeface="Montserrat Medium"/>
              </a:rPr>
              <a:t>, </a:t>
            </a:r>
            <a:r>
              <a:rPr b="1" lang="en-US" sz="4800">
                <a:solidFill>
                  <a:schemeClr val="lt1"/>
                </a:solidFill>
                <a:latin typeface="Montserrat"/>
                <a:ea typeface="Montserrat"/>
                <a:cs typeface="Montserrat"/>
                <a:sym typeface="Montserrat"/>
              </a:rPr>
              <a:t>inclusive</a:t>
            </a:r>
            <a:r>
              <a:rPr lang="en-US" sz="4800">
                <a:solidFill>
                  <a:schemeClr val="lt1"/>
                </a:solidFill>
                <a:latin typeface="Montserrat Medium"/>
                <a:ea typeface="Montserrat Medium"/>
                <a:cs typeface="Montserrat Medium"/>
                <a:sym typeface="Montserrat Medium"/>
              </a:rPr>
              <a:t> </a:t>
            </a:r>
            <a:r>
              <a:rPr lang="en-US" sz="4800">
                <a:solidFill>
                  <a:schemeClr val="lt1"/>
                </a:solidFill>
                <a:latin typeface="Montserrat"/>
                <a:ea typeface="Montserrat"/>
                <a:cs typeface="Montserrat"/>
                <a:sym typeface="Montserrat"/>
              </a:rPr>
              <a:t>and all ages can participate</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Participation including volunteering promotes a </a:t>
            </a:r>
            <a:r>
              <a:rPr b="1" lang="en-US" sz="4800">
                <a:solidFill>
                  <a:schemeClr val="lt1"/>
                </a:solidFill>
                <a:latin typeface="Montserrat"/>
                <a:ea typeface="Montserrat"/>
                <a:cs typeface="Montserrat"/>
                <a:sym typeface="Montserrat"/>
              </a:rPr>
              <a:t>‘feel good effect’</a:t>
            </a:r>
            <a:endParaRPr b="1"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Fosters human connection and </a:t>
            </a:r>
            <a:r>
              <a:rPr b="1" lang="en-US" sz="4800">
                <a:solidFill>
                  <a:schemeClr val="lt1"/>
                </a:solidFill>
                <a:latin typeface="Montserrat"/>
                <a:ea typeface="Montserrat"/>
                <a:cs typeface="Montserrat"/>
                <a:sym typeface="Montserrat"/>
              </a:rPr>
              <a:t>mental well-being</a:t>
            </a:r>
            <a:endParaRPr b="1" sz="4800">
              <a:solidFill>
                <a:schemeClr val="lt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5"/>
          <p:cNvSpPr txBox="1"/>
          <p:nvPr/>
        </p:nvSpPr>
        <p:spPr>
          <a:xfrm>
            <a:off x="873650" y="2824750"/>
            <a:ext cx="20181000" cy="264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8000">
                <a:solidFill>
                  <a:schemeClr val="lt1"/>
                </a:solidFill>
                <a:latin typeface="Montserrat"/>
                <a:ea typeface="Montserrat"/>
                <a:cs typeface="Montserrat"/>
                <a:sym typeface="Montserrat"/>
              </a:rPr>
              <a:t>How does parkrun differ in a correctional setting?</a:t>
            </a:r>
            <a:endParaRPr b="1" sz="8000">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6"/>
          <p:cNvSpPr txBox="1"/>
          <p:nvPr/>
        </p:nvSpPr>
        <p:spPr>
          <a:xfrm>
            <a:off x="1223075" y="62125"/>
            <a:ext cx="20996400" cy="12085200"/>
          </a:xfrm>
          <a:prstGeom prst="rect">
            <a:avLst/>
          </a:prstGeom>
          <a:noFill/>
          <a:ln>
            <a:noFill/>
          </a:ln>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t/>
            </a:r>
            <a:endParaRPr sz="4700">
              <a:solidFill>
                <a:schemeClr val="lt1"/>
              </a:solidFill>
              <a:latin typeface="Montserrat"/>
              <a:ea typeface="Montserrat"/>
              <a:cs typeface="Montserrat"/>
              <a:sym typeface="Montserrat"/>
            </a:endParaRPr>
          </a:p>
          <a:p>
            <a:pPr indent="0" lvl="0" marL="457200" rtl="0" algn="l">
              <a:lnSpc>
                <a:spcPct val="150000"/>
              </a:lnSpc>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700">
                <a:solidFill>
                  <a:schemeClr val="lt1"/>
                </a:solidFill>
                <a:latin typeface="Montserrat"/>
                <a:ea typeface="Montserrat"/>
                <a:cs typeface="Montserrat"/>
                <a:sym typeface="Montserrat"/>
              </a:rPr>
              <a:t>Due to space limitations, courses may be multiple loops</a:t>
            </a:r>
            <a:endParaRPr sz="4700">
              <a:solidFill>
                <a:schemeClr val="lt1"/>
              </a:solidFill>
              <a:latin typeface="Montserrat"/>
              <a:ea typeface="Montserrat"/>
              <a:cs typeface="Montserrat"/>
              <a:sym typeface="Montserrat"/>
            </a:endParaRPr>
          </a:p>
          <a:p>
            <a:pPr indent="-527050" lvl="0" marL="457200" rtl="0" algn="l">
              <a:lnSpc>
                <a:spcPct val="150000"/>
              </a:lnSpc>
              <a:spcBef>
                <a:spcPts val="0"/>
              </a:spcBef>
              <a:spcAft>
                <a:spcPts val="0"/>
              </a:spcAft>
              <a:buClr>
                <a:schemeClr val="lt1"/>
              </a:buClr>
              <a:buSzPts val="4700"/>
              <a:buFont typeface="Montserrat"/>
              <a:buChar char="●"/>
            </a:pPr>
            <a:r>
              <a:rPr lang="en-US" sz="4700">
                <a:solidFill>
                  <a:schemeClr val="lt1"/>
                </a:solidFill>
                <a:latin typeface="Montserrat"/>
                <a:ea typeface="Montserrat"/>
                <a:cs typeface="Montserrat"/>
                <a:sym typeface="Montserrat"/>
              </a:rPr>
              <a:t>Results are recorded on the parkrun website only, participants are not permitted to wear watches </a:t>
            </a:r>
            <a:endParaRPr sz="4700">
              <a:solidFill>
                <a:schemeClr val="lt1"/>
              </a:solidFill>
              <a:latin typeface="Montserrat"/>
              <a:ea typeface="Montserrat"/>
              <a:cs typeface="Montserrat"/>
              <a:sym typeface="Montserrat"/>
            </a:endParaRPr>
          </a:p>
          <a:p>
            <a:pPr indent="-527050" lvl="0" marL="457200" rtl="0" algn="l">
              <a:lnSpc>
                <a:spcPct val="150000"/>
              </a:lnSpc>
              <a:spcBef>
                <a:spcPts val="0"/>
              </a:spcBef>
              <a:spcAft>
                <a:spcPts val="0"/>
              </a:spcAft>
              <a:buClr>
                <a:schemeClr val="lt1"/>
              </a:buClr>
              <a:buSzPts val="4700"/>
              <a:buFont typeface="Montserrat"/>
              <a:buChar char="●"/>
            </a:pPr>
            <a:r>
              <a:rPr lang="en-US" sz="4700">
                <a:solidFill>
                  <a:schemeClr val="lt1"/>
                </a:solidFill>
                <a:latin typeface="Montserrat"/>
                <a:ea typeface="Montserrat"/>
                <a:cs typeface="Montserrat"/>
                <a:sym typeface="Montserrat"/>
              </a:rPr>
              <a:t>Registration and acquiring barcodes is </a:t>
            </a:r>
            <a:r>
              <a:rPr lang="en-US" sz="4700">
                <a:solidFill>
                  <a:schemeClr val="lt1"/>
                </a:solidFill>
                <a:latin typeface="Montserrat"/>
                <a:ea typeface="Montserrat"/>
                <a:cs typeface="Montserrat"/>
                <a:sym typeface="Montserrat"/>
              </a:rPr>
              <a:t>administered</a:t>
            </a:r>
            <a:r>
              <a:rPr lang="en-US" sz="4700">
                <a:solidFill>
                  <a:schemeClr val="lt1"/>
                </a:solidFill>
                <a:latin typeface="Montserrat"/>
                <a:ea typeface="Montserrat"/>
                <a:cs typeface="Montserrat"/>
                <a:sym typeface="Montserrat"/>
              </a:rPr>
              <a:t> centrally by prison staff</a:t>
            </a:r>
            <a:endParaRPr sz="4700">
              <a:solidFill>
                <a:schemeClr val="lt1"/>
              </a:solidFill>
              <a:latin typeface="Montserrat"/>
              <a:ea typeface="Montserrat"/>
              <a:cs typeface="Montserrat"/>
              <a:sym typeface="Montserrat"/>
            </a:endParaRPr>
          </a:p>
          <a:p>
            <a:pPr indent="-527050" lvl="0" marL="457200" rtl="0" algn="l">
              <a:lnSpc>
                <a:spcPct val="150000"/>
              </a:lnSpc>
              <a:spcBef>
                <a:spcPts val="0"/>
              </a:spcBef>
              <a:spcAft>
                <a:spcPts val="0"/>
              </a:spcAft>
              <a:buClr>
                <a:schemeClr val="lt1"/>
              </a:buClr>
              <a:buSzPts val="4700"/>
              <a:buFont typeface="Montserrat"/>
              <a:buChar char="●"/>
            </a:pPr>
            <a:r>
              <a:rPr lang="en-US" sz="4700">
                <a:solidFill>
                  <a:schemeClr val="lt1"/>
                </a:solidFill>
                <a:latin typeface="Montserrat"/>
                <a:ea typeface="Montserrat"/>
                <a:cs typeface="Montserrat"/>
                <a:sym typeface="Montserrat"/>
              </a:rPr>
              <a:t>Volunteer rosters, event photos and reports can be printed for inmates who do not have online access</a:t>
            </a:r>
            <a:endParaRPr sz="4700">
              <a:solidFill>
                <a:schemeClr val="lt1"/>
              </a:solidFill>
              <a:latin typeface="Montserrat"/>
              <a:ea typeface="Montserrat"/>
              <a:cs typeface="Montserrat"/>
              <a:sym typeface="Montserrat"/>
            </a:endParaRPr>
          </a:p>
          <a:p>
            <a:pPr indent="-527050" lvl="0" marL="457200" rtl="0" algn="l">
              <a:lnSpc>
                <a:spcPct val="150000"/>
              </a:lnSpc>
              <a:spcBef>
                <a:spcPts val="0"/>
              </a:spcBef>
              <a:spcAft>
                <a:spcPts val="0"/>
              </a:spcAft>
              <a:buClr>
                <a:schemeClr val="lt1"/>
              </a:buClr>
              <a:buSzPts val="4700"/>
              <a:buFont typeface="Montserrat"/>
              <a:buChar char="●"/>
            </a:pPr>
            <a:r>
              <a:rPr lang="en-US" sz="4700">
                <a:solidFill>
                  <a:schemeClr val="lt1"/>
                </a:solidFill>
                <a:latin typeface="Montserrat"/>
                <a:ea typeface="Montserrat"/>
                <a:cs typeface="Montserrat"/>
                <a:sym typeface="Montserrat"/>
              </a:rPr>
              <a:t>Real names are replaced with pseudonyms during registration</a:t>
            </a:r>
            <a:endParaRPr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27"/>
          <p:cNvPicPr preferRelativeResize="0"/>
          <p:nvPr/>
        </p:nvPicPr>
        <p:blipFill>
          <a:blip r:embed="rId3">
            <a:alphaModFix/>
          </a:blip>
          <a:stretch>
            <a:fillRect/>
          </a:stretch>
        </p:blipFill>
        <p:spPr>
          <a:xfrm>
            <a:off x="152400" y="152400"/>
            <a:ext cx="9130245" cy="6651526"/>
          </a:xfrm>
          <a:prstGeom prst="rect">
            <a:avLst/>
          </a:prstGeom>
          <a:noFill/>
          <a:ln>
            <a:noFill/>
          </a:ln>
        </p:spPr>
      </p:pic>
      <p:pic>
        <p:nvPicPr>
          <p:cNvPr id="180" name="Google Shape;180;p27"/>
          <p:cNvPicPr preferRelativeResize="0"/>
          <p:nvPr/>
        </p:nvPicPr>
        <p:blipFill>
          <a:blip r:embed="rId4">
            <a:alphaModFix/>
          </a:blip>
          <a:stretch>
            <a:fillRect/>
          </a:stretch>
        </p:blipFill>
        <p:spPr>
          <a:xfrm>
            <a:off x="9435045" y="152400"/>
            <a:ext cx="12155127" cy="6829850"/>
          </a:xfrm>
          <a:prstGeom prst="rect">
            <a:avLst/>
          </a:prstGeom>
          <a:noFill/>
          <a:ln>
            <a:noFill/>
          </a:ln>
        </p:spPr>
      </p:pic>
      <p:pic>
        <p:nvPicPr>
          <p:cNvPr id="181" name="Google Shape;181;p27"/>
          <p:cNvPicPr preferRelativeResize="0"/>
          <p:nvPr/>
        </p:nvPicPr>
        <p:blipFill>
          <a:blip r:embed="rId5">
            <a:alphaModFix/>
          </a:blip>
          <a:stretch>
            <a:fillRect/>
          </a:stretch>
        </p:blipFill>
        <p:spPr>
          <a:xfrm>
            <a:off x="152400" y="7134650"/>
            <a:ext cx="13482475" cy="6231900"/>
          </a:xfrm>
          <a:prstGeom prst="rect">
            <a:avLst/>
          </a:prstGeom>
          <a:noFill/>
          <a:ln>
            <a:noFill/>
          </a:ln>
        </p:spPr>
      </p:pic>
      <p:pic>
        <p:nvPicPr>
          <p:cNvPr id="182" name="Google Shape;182;p27"/>
          <p:cNvPicPr preferRelativeResize="0"/>
          <p:nvPr/>
        </p:nvPicPr>
        <p:blipFill>
          <a:blip r:embed="rId6">
            <a:alphaModFix/>
          </a:blip>
          <a:stretch>
            <a:fillRect/>
          </a:stretch>
        </p:blipFill>
        <p:spPr>
          <a:xfrm>
            <a:off x="14168275" y="7036125"/>
            <a:ext cx="8571935" cy="64289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8"/>
          <p:cNvSpPr txBox="1"/>
          <p:nvPr/>
        </p:nvSpPr>
        <p:spPr>
          <a:xfrm>
            <a:off x="8105457" y="6426199"/>
            <a:ext cx="8173086" cy="8636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5000"/>
              <a:buFont typeface="Helvetica Neue Light"/>
              <a:buNone/>
            </a:pPr>
            <a:r>
              <a:rPr b="0" i="0" lang="en-US" sz="5000" u="none" cap="none" strike="noStrike">
                <a:solidFill>
                  <a:srgbClr val="000000"/>
                </a:solidFill>
                <a:latin typeface="Helvetica Neue Light"/>
                <a:ea typeface="Helvetica Neue Light"/>
                <a:cs typeface="Helvetica Neue Light"/>
                <a:sym typeface="Helvetica Neue Light"/>
              </a:rPr>
              <a:t>Walk run volunteer spectate </a:t>
            </a:r>
            <a:endParaRPr b="0" i="0" sz="1400" u="none" cap="none" strike="noStrike">
              <a:solidFill>
                <a:srgbClr val="000000"/>
              </a:solidFill>
              <a:latin typeface="Arial"/>
              <a:ea typeface="Arial"/>
              <a:cs typeface="Arial"/>
              <a:sym typeface="Arial"/>
            </a:endParaRPr>
          </a:p>
        </p:txBody>
      </p:sp>
      <p:pic>
        <p:nvPicPr>
          <p:cNvPr id="188" name="Google Shape;188;p28"/>
          <p:cNvPicPr preferRelativeResize="0"/>
          <p:nvPr/>
        </p:nvPicPr>
        <p:blipFill>
          <a:blip r:embed="rId3">
            <a:alphaModFix/>
          </a:blip>
          <a:stretch>
            <a:fillRect/>
          </a:stretch>
        </p:blipFill>
        <p:spPr>
          <a:xfrm>
            <a:off x="152400" y="152400"/>
            <a:ext cx="13573125" cy="6273800"/>
          </a:xfrm>
          <a:prstGeom prst="rect">
            <a:avLst/>
          </a:prstGeom>
          <a:noFill/>
          <a:ln>
            <a:noFill/>
          </a:ln>
        </p:spPr>
      </p:pic>
      <p:pic>
        <p:nvPicPr>
          <p:cNvPr id="189" name="Google Shape;189;p28"/>
          <p:cNvPicPr preferRelativeResize="0"/>
          <p:nvPr/>
        </p:nvPicPr>
        <p:blipFill>
          <a:blip r:embed="rId4">
            <a:alphaModFix/>
          </a:blip>
          <a:stretch>
            <a:fillRect/>
          </a:stretch>
        </p:blipFill>
        <p:spPr>
          <a:xfrm>
            <a:off x="152400" y="7442200"/>
            <a:ext cx="12532226" cy="5778751"/>
          </a:xfrm>
          <a:prstGeom prst="rect">
            <a:avLst/>
          </a:prstGeom>
          <a:noFill/>
          <a:ln>
            <a:noFill/>
          </a:ln>
        </p:spPr>
      </p:pic>
      <p:pic>
        <p:nvPicPr>
          <p:cNvPr id="190" name="Google Shape;190;p28"/>
          <p:cNvPicPr preferRelativeResize="0"/>
          <p:nvPr/>
        </p:nvPicPr>
        <p:blipFill>
          <a:blip r:embed="rId5">
            <a:alphaModFix/>
          </a:blip>
          <a:stretch>
            <a:fillRect/>
          </a:stretch>
        </p:blipFill>
        <p:spPr>
          <a:xfrm>
            <a:off x="12913225" y="7366000"/>
            <a:ext cx="9207576" cy="6141950"/>
          </a:xfrm>
          <a:prstGeom prst="rect">
            <a:avLst/>
          </a:prstGeom>
          <a:noFill/>
          <a:ln>
            <a:noFill/>
          </a:ln>
        </p:spPr>
      </p:pic>
      <p:pic>
        <p:nvPicPr>
          <p:cNvPr id="191" name="Google Shape;191;p28"/>
          <p:cNvPicPr preferRelativeResize="0"/>
          <p:nvPr/>
        </p:nvPicPr>
        <p:blipFill>
          <a:blip r:embed="rId6">
            <a:alphaModFix/>
          </a:blip>
          <a:stretch>
            <a:fillRect/>
          </a:stretch>
        </p:blipFill>
        <p:spPr>
          <a:xfrm>
            <a:off x="13877925" y="152400"/>
            <a:ext cx="10506076" cy="5467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9"/>
          <p:cNvSpPr txBox="1"/>
          <p:nvPr/>
        </p:nvSpPr>
        <p:spPr>
          <a:xfrm>
            <a:off x="1078125" y="101821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197" name="Google Shape;197;p29"/>
          <p:cNvPicPr preferRelativeResize="0"/>
          <p:nvPr/>
        </p:nvPicPr>
        <p:blipFill>
          <a:blip r:embed="rId3">
            <a:alphaModFix/>
          </a:blip>
          <a:stretch>
            <a:fillRect/>
          </a:stretch>
        </p:blipFill>
        <p:spPr>
          <a:xfrm>
            <a:off x="11169276" y="7603000"/>
            <a:ext cx="13214725" cy="6093456"/>
          </a:xfrm>
          <a:prstGeom prst="rect">
            <a:avLst/>
          </a:prstGeom>
          <a:noFill/>
          <a:ln>
            <a:noFill/>
          </a:ln>
        </p:spPr>
      </p:pic>
      <p:pic>
        <p:nvPicPr>
          <p:cNvPr id="198" name="Google Shape;198;p29"/>
          <p:cNvPicPr preferRelativeResize="0"/>
          <p:nvPr/>
        </p:nvPicPr>
        <p:blipFill>
          <a:blip r:embed="rId4">
            <a:alphaModFix/>
          </a:blip>
          <a:stretch>
            <a:fillRect/>
          </a:stretch>
        </p:blipFill>
        <p:spPr>
          <a:xfrm>
            <a:off x="152400" y="152400"/>
            <a:ext cx="11162271" cy="74506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0"/>
          <p:cNvSpPr txBox="1"/>
          <p:nvPr/>
        </p:nvSpPr>
        <p:spPr>
          <a:xfrm>
            <a:off x="1453950" y="1423650"/>
            <a:ext cx="189318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What are some of the benefits for holding parkrun within correctional centres?</a:t>
            </a:r>
            <a:endParaRPr b="1" sz="6000">
              <a:solidFill>
                <a:schemeClr val="lt1"/>
              </a:solidFill>
              <a:latin typeface="Montserrat"/>
              <a:ea typeface="Montserrat"/>
              <a:cs typeface="Montserrat"/>
              <a:sym typeface="Montserrat"/>
            </a:endParaRPr>
          </a:p>
        </p:txBody>
      </p:sp>
      <p:sp>
        <p:nvSpPr>
          <p:cNvPr id="204" name="Google Shape;204;p30"/>
          <p:cNvSpPr txBox="1"/>
          <p:nvPr/>
        </p:nvSpPr>
        <p:spPr>
          <a:xfrm>
            <a:off x="1601650" y="3743025"/>
            <a:ext cx="20064300" cy="10479900"/>
          </a:xfrm>
          <a:prstGeom prst="rect">
            <a:avLst/>
          </a:prstGeom>
          <a:noFill/>
          <a:ln>
            <a:noFill/>
          </a:ln>
        </p:spPr>
        <p:txBody>
          <a:bodyPr anchorCtr="0" anchor="t" bIns="91425" lIns="91425" spcFirstLastPara="1" rIns="91425" wrap="square" tIns="91425">
            <a:spAutoFit/>
          </a:bodyPr>
          <a:lstStyle/>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Offers participants the chance to learn new skills through volunteering and feel a part of the community</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Access to fresh air and physical activity can assist with anxiety and depression, improving overall health and well-being</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A strong community means a safer environment for prison staff and officers</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Talking with others and socialising provides support and a sense of empowerment and self-worth</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Can link with medical services to signpost prisoners to parkrun as a form of ‘social prescribing’ </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Can integate with other programs such as education.</a:t>
            </a:r>
            <a:endParaRPr sz="4900">
              <a:solidFill>
                <a:schemeClr val="lt1"/>
              </a:solidFill>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4900">
              <a:solidFill>
                <a:schemeClr val="lt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txBox="1"/>
          <p:nvPr/>
        </p:nvSpPr>
        <p:spPr>
          <a:xfrm>
            <a:off x="1453950" y="1423650"/>
            <a:ext cx="189318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continued…</a:t>
            </a:r>
            <a:endParaRPr b="1" sz="6000">
              <a:solidFill>
                <a:schemeClr val="lt1"/>
              </a:solidFill>
              <a:latin typeface="Montserrat"/>
              <a:ea typeface="Montserrat"/>
              <a:cs typeface="Montserrat"/>
              <a:sym typeface="Montserrat"/>
            </a:endParaRPr>
          </a:p>
        </p:txBody>
      </p:sp>
      <p:sp>
        <p:nvSpPr>
          <p:cNvPr id="210" name="Google Shape;210;p31"/>
          <p:cNvSpPr txBox="1"/>
          <p:nvPr/>
        </p:nvSpPr>
        <p:spPr>
          <a:xfrm>
            <a:off x="1601650" y="4047825"/>
            <a:ext cx="20064300" cy="4408500"/>
          </a:xfrm>
          <a:prstGeom prst="rect">
            <a:avLst/>
          </a:prstGeom>
          <a:noFill/>
          <a:ln>
            <a:noFill/>
          </a:ln>
        </p:spPr>
        <p:txBody>
          <a:bodyPr anchorCtr="0" anchor="t" bIns="91425" lIns="91425" spcFirstLastPara="1" rIns="91425" wrap="square" tIns="91425">
            <a:spAutoFit/>
          </a:bodyPr>
          <a:lstStyle/>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Assists with developing healthy routines which will assist with their successful integration back into the wider community</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Reducing reoffending is an important aim, as parkrun provides a welcoming, non-judgmental and positive community </a:t>
            </a:r>
            <a:endParaRPr sz="4900">
              <a:solidFill>
                <a:schemeClr val="lt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2"/>
          <p:cNvSpPr txBox="1"/>
          <p:nvPr/>
        </p:nvSpPr>
        <p:spPr>
          <a:xfrm>
            <a:off x="1105125" y="848150"/>
            <a:ext cx="205722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parkrun at the Brisbane Women’s Correctional Centre</a:t>
            </a:r>
            <a:endParaRPr b="1" sz="6000">
              <a:solidFill>
                <a:schemeClr val="lt1"/>
              </a:solidFill>
              <a:latin typeface="Montserrat"/>
              <a:ea typeface="Montserrat"/>
              <a:cs typeface="Montserrat"/>
              <a:sym typeface="Montserrat"/>
            </a:endParaRPr>
          </a:p>
        </p:txBody>
      </p:sp>
      <p:pic>
        <p:nvPicPr>
          <p:cNvPr descr="Today marked a world first for a remand centre, with officers and prisoners at Brisbane Women’s Correctional Centre lacing up to organise and take part in parkrun!&#10;&#10;Read more: https://corrections.qld.gov.au/queensland-prison-is-worlds-first-remand-centre-to-introduce-parkrun/" id="216" name="Google Shape;216;p32" title="Marking a world first - introducing Parkrun to the Brisbane Women's Correctional Centre">
            <a:hlinkClick r:id="rId3"/>
          </p:cNvPr>
          <p:cNvPicPr preferRelativeResize="0"/>
          <p:nvPr/>
        </p:nvPicPr>
        <p:blipFill>
          <a:blip r:embed="rId4">
            <a:alphaModFix/>
          </a:blip>
          <a:stretch>
            <a:fillRect/>
          </a:stretch>
        </p:blipFill>
        <p:spPr>
          <a:xfrm>
            <a:off x="4635425" y="4334950"/>
            <a:ext cx="9146825" cy="6860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nvSpPr>
        <p:spPr>
          <a:xfrm>
            <a:off x="2184076" y="1077479"/>
            <a:ext cx="17303700" cy="130476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Participants can go at their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Can volunteer</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24541871536_565d382235.jpg" id="226" name="Google Shape;226;p34"/>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5"/>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32" name="Google Shape;232;p35"/>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33" name="Google Shape;233;p35"/>
          <p:cNvPicPr preferRelativeResize="0"/>
          <p:nvPr/>
        </p:nvPicPr>
        <p:blipFill>
          <a:blip r:embed="rId3">
            <a:alphaModFix/>
          </a:blip>
          <a:stretch>
            <a:fillRect/>
          </a:stretch>
        </p:blipFill>
        <p:spPr>
          <a:xfrm>
            <a:off x="-3112886" y="0"/>
            <a:ext cx="15906237" cy="13716001"/>
          </a:xfrm>
          <a:prstGeom prst="rect">
            <a:avLst/>
          </a:prstGeom>
          <a:noFill/>
          <a:ln>
            <a:noFill/>
          </a:ln>
        </p:spPr>
      </p:pic>
      <p:pic>
        <p:nvPicPr>
          <p:cNvPr id="234" name="Google Shape;234;p35"/>
          <p:cNvPicPr preferRelativeResize="0"/>
          <p:nvPr/>
        </p:nvPicPr>
        <p:blipFill>
          <a:blip r:embed="rId4">
            <a:alphaModFix/>
          </a:blip>
          <a:stretch>
            <a:fillRect/>
          </a:stretch>
        </p:blipFill>
        <p:spPr>
          <a:xfrm>
            <a:off x="-464624" y="0"/>
            <a:ext cx="13334160" cy="137159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6"/>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a:t>
            </a:r>
            <a:r>
              <a:rPr lang="en-US" sz="4700">
                <a:solidFill>
                  <a:schemeClr val="lt1"/>
                </a:solidFill>
                <a:latin typeface="Montserrat"/>
                <a:ea typeface="Montserrat"/>
                <a:cs typeface="Montserrat"/>
                <a:sym typeface="Montserrat"/>
              </a:rPr>
              <a:t>6</a:t>
            </a:r>
            <a:r>
              <a:rPr b="0" i="0" lang="en-US" sz="4700" u="none" cap="none" strike="noStrike">
                <a:solidFill>
                  <a:schemeClr val="lt1"/>
                </a:solidFill>
                <a:latin typeface="Montserrat"/>
                <a:ea typeface="Montserrat"/>
                <a:cs typeface="Montserrat"/>
                <a:sym typeface="Montserrat"/>
              </a:rPr>
              <a:t>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40" name="Google Shape;240;p36"/>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7"/>
          <p:cNvSpPr txBox="1"/>
          <p:nvPr/>
        </p:nvSpPr>
        <p:spPr>
          <a:xfrm>
            <a:off x="1027051" y="4279900"/>
            <a:ext cx="19644600" cy="37968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has parkrun already contributed to public health and well-being</a:t>
            </a:r>
            <a:r>
              <a:rPr b="1" i="0" lang="en-US" sz="8000" u="none" cap="none" strike="noStrike">
                <a:solidFill>
                  <a:srgbClr val="FFFFFF"/>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8"/>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251" name="Google Shape;251;p38"/>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252" name="Google Shape;252;p38"/>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9"/>
          <p:cNvSpPr txBox="1"/>
          <p:nvPr/>
        </p:nvSpPr>
        <p:spPr>
          <a:xfrm>
            <a:off x="1241100" y="6429598"/>
            <a:ext cx="21901800" cy="856800"/>
          </a:xfrm>
          <a:prstGeom prst="rect">
            <a:avLst/>
          </a:prstGeom>
          <a:noFill/>
          <a:ln>
            <a:noFill/>
          </a:ln>
        </p:spPr>
        <p:txBody>
          <a:bodyPr anchorCtr="0" anchor="ctr" bIns="50800" lIns="50800" spcFirstLastPara="1" rIns="50800" wrap="square" tIns="50800">
            <a:spAutoFit/>
          </a:bodyPr>
          <a:lstStyle/>
          <a:p>
            <a:pPr indent="0" lvl="0" marL="0" marR="0" rtl="0" algn="ctr">
              <a:lnSpc>
                <a:spcPct val="200000"/>
              </a:lnSpc>
              <a:spcBef>
                <a:spcPts val="0"/>
              </a:spcBef>
              <a:spcAft>
                <a:spcPts val="0"/>
              </a:spcAft>
              <a:buNone/>
            </a:pPr>
            <a:r>
              <a:rPr b="1" lang="en-US" sz="4900">
                <a:solidFill>
                  <a:schemeClr val="lt1"/>
                </a:solidFill>
                <a:highlight>
                  <a:srgbClr val="39304E"/>
                </a:highlight>
                <a:latin typeface="Montserrat"/>
                <a:ea typeface="Montserrat"/>
                <a:cs typeface="Montserrat"/>
                <a:sym typeface="Montserrat"/>
              </a:rPr>
              <a:t>support@parkrun.com</a:t>
            </a:r>
            <a:endParaRPr b="1" i="0" sz="4900" u="none" cap="none" strike="noStrike">
              <a:solidFill>
                <a:schemeClr val="lt1"/>
              </a:solidFill>
              <a:highlight>
                <a:srgbClr val="39304E"/>
              </a:highlight>
              <a:latin typeface="Montserrat"/>
              <a:ea typeface="Montserrat"/>
              <a:cs typeface="Montserrat"/>
              <a:sym typeface="Montserrat"/>
            </a:endParaRPr>
          </a:p>
        </p:txBody>
      </p:sp>
      <p:sp>
        <p:nvSpPr>
          <p:cNvPr id="258" name="Google Shape;258;p39"/>
          <p:cNvSpPr txBox="1"/>
          <p:nvPr/>
        </p:nvSpPr>
        <p:spPr>
          <a:xfrm>
            <a:off x="-907173" y="548220"/>
            <a:ext cx="24531300" cy="3180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t/>
            </a:r>
            <a:endParaRPr b="0" i="0" sz="1400" u="none" cap="none" strike="noStrike">
              <a:solidFill>
                <a:srgbClr val="000000"/>
              </a:solidFill>
              <a:latin typeface="Arial"/>
              <a:ea typeface="Arial"/>
              <a:cs typeface="Arial"/>
              <a:sym typeface="Arial"/>
            </a:endParaRPr>
          </a:p>
        </p:txBody>
      </p:sp>
      <p:sp>
        <p:nvSpPr>
          <p:cNvPr id="259" name="Google Shape;259;p39"/>
          <p:cNvSpPr txBox="1"/>
          <p:nvPr/>
        </p:nvSpPr>
        <p:spPr>
          <a:xfrm>
            <a:off x="-90718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lang="en-US" sz="6000">
                <a:solidFill>
                  <a:srgbClr val="FFFFFF"/>
                </a:solidFill>
                <a:latin typeface="Montserrat"/>
                <a:ea typeface="Montserrat"/>
                <a:cs typeface="Montserrat"/>
                <a:sym typeface="Montserrat"/>
              </a:rPr>
              <a:t>Interested in bringing parkrun to a correctional </a:t>
            </a:r>
            <a:r>
              <a:rPr b="1" lang="en-US" sz="6000">
                <a:solidFill>
                  <a:srgbClr val="FFFFFF"/>
                </a:solidFill>
                <a:latin typeface="Montserrat"/>
                <a:ea typeface="Montserrat"/>
                <a:cs typeface="Montserrat"/>
                <a:sym typeface="Montserrat"/>
              </a:rPr>
              <a:t>facility</a:t>
            </a:r>
            <a:r>
              <a:rPr b="1" lang="en-US" sz="6000">
                <a:solidFill>
                  <a:srgbClr val="FFFFFF"/>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0"/>
          <p:cNvSpPr/>
          <p:nvPr/>
        </p:nvSpPr>
        <p:spPr>
          <a:xfrm>
            <a:off x="26601142" y="12059973"/>
            <a:ext cx="3146742" cy="455922"/>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265" name="Google Shape;265;p40"/>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0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parkrun pioneers.jpg" id="138" name="Google Shape;138;p19"/>
          <p:cNvPicPr preferRelativeResize="0"/>
          <p:nvPr/>
        </p:nvPicPr>
        <p:blipFill rotWithShape="1">
          <a:blip r:embed="rId3">
            <a:alphaModFix/>
          </a:blip>
          <a:srcRect b="0" l="0" r="0" t="0"/>
          <a:stretch/>
        </p:blipFill>
        <p:spPr>
          <a:xfrm>
            <a:off x="-141671" y="-2718439"/>
            <a:ext cx="24667343" cy="174241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22599606265_bb8af9601b_k.jpg" id="143" name="Google Shape;143;p20"/>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2358800" y="4892325"/>
            <a:ext cx="185502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0">
                <a:solidFill>
                  <a:schemeClr val="lt1"/>
                </a:solidFill>
                <a:latin typeface="Montserrat"/>
                <a:ea typeface="Montserrat"/>
                <a:cs typeface="Montserrat"/>
                <a:sym typeface="Montserrat"/>
              </a:rPr>
              <a:t>parkrun now takes place within </a:t>
            </a:r>
            <a:r>
              <a:rPr b="1" lang="en-US" sz="8000">
                <a:solidFill>
                  <a:schemeClr val="lt1"/>
                </a:solidFill>
                <a:latin typeface="Montserrat"/>
                <a:ea typeface="Montserrat"/>
                <a:cs typeface="Montserrat"/>
                <a:sym typeface="Montserrat"/>
              </a:rPr>
              <a:t>correctional</a:t>
            </a:r>
            <a:r>
              <a:rPr b="1" lang="en-US" sz="8000">
                <a:solidFill>
                  <a:schemeClr val="lt1"/>
                </a:solidFill>
                <a:latin typeface="Montserrat"/>
                <a:ea typeface="Montserrat"/>
                <a:cs typeface="Montserrat"/>
                <a:sym typeface="Montserrat"/>
              </a:rPr>
              <a:t> settings</a:t>
            </a:r>
            <a:endParaRPr b="1" sz="8000">
              <a:solidFill>
                <a:schemeClr val="lt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nvSpPr>
        <p:spPr>
          <a:xfrm>
            <a:off x="1426925" y="1426925"/>
            <a:ext cx="19365600" cy="114756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Since 2017, parkrun has been established in more than 35 custodial settings in Australia, UK and Ireland</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More than 7,000 different people have walked/ran the event and more than 2,000 have volunteered</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Participants have reported feeling supported and encouraged by their peers on a level playing field</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Events are supported by prison physical education staff and officers</a:t>
            </a:r>
            <a:endParaRPr sz="4900">
              <a:solidFill>
                <a:schemeClr val="lt1"/>
              </a:solidFill>
              <a:latin typeface="Montserrat"/>
              <a:ea typeface="Montserrat"/>
              <a:cs typeface="Montserrat"/>
              <a:sym typeface="Montserrat"/>
            </a:endParaRPr>
          </a:p>
          <a:p>
            <a:pPr indent="-539750" lvl="0" marL="457200" rtl="0" algn="l">
              <a:lnSpc>
                <a:spcPct val="115000"/>
              </a:lnSpc>
              <a:spcBef>
                <a:spcPts val="100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Participants can work towards milestones for taking part and feel a sense of achievement, belonging and ownership of their event</a:t>
            </a:r>
            <a:endParaRPr sz="4900">
              <a:solidFill>
                <a:schemeClr val="lt1"/>
              </a:solidFill>
              <a:latin typeface="Montserrat"/>
              <a:ea typeface="Montserrat"/>
              <a:cs typeface="Montserrat"/>
              <a:sym typeface="Montserrat"/>
            </a:endParaRPr>
          </a:p>
          <a:p>
            <a:pPr indent="-539750" lvl="0" marL="457200" rtl="0" algn="l">
              <a:lnSpc>
                <a:spcPct val="115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be continued post-release.</a:t>
            </a:r>
            <a:endParaRPr sz="4900">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3"/>
          <p:cNvSpPr txBox="1"/>
          <p:nvPr/>
        </p:nvSpPr>
        <p:spPr>
          <a:xfrm>
            <a:off x="3842765" y="6191250"/>
            <a:ext cx="166984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does a parkrun look like?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